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6" r:id="rId3"/>
    <p:sldId id="288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3" r:id="rId12"/>
    <p:sldId id="282" r:id="rId13"/>
    <p:sldId id="266" r:id="rId14"/>
    <p:sldId id="278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258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10/23/2021 12:02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10/23/2021 12:00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51.svg"/><Relationship Id="rId3" Type="http://schemas.openxmlformats.org/officeDocument/2006/relationships/image" Target="../media/image48.sv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png"/><Relationship Id="rId3" Type="http://schemas.openxmlformats.org/officeDocument/2006/relationships/image" Target="../media/image48.sv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svg"/><Relationship Id="rId2" Type="http://schemas.openxmlformats.org/officeDocument/2006/relationships/image" Target="../media/image47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6E9-B8C7-DE45-ACBC-CE1C545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429000"/>
            <a:ext cx="9144000" cy="646331"/>
          </a:xfrm>
        </p:spPr>
        <p:txBody>
          <a:bodyPr/>
          <a:lstStyle/>
          <a:p>
            <a:r>
              <a:rPr lang="en-US" dirty="0"/>
              <a:t>Time Series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0B26-50CE-2E42-BCF5-84558003B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5212976"/>
            <a:ext cx="9144000" cy="1508446"/>
          </a:xfrm>
        </p:spPr>
        <p:txBody>
          <a:bodyPr/>
          <a:lstStyle/>
          <a:p>
            <a:r>
              <a:rPr lang="en-US" dirty="0"/>
              <a:t>Tech Days 2021</a:t>
            </a:r>
          </a:p>
          <a:p>
            <a:r>
              <a:rPr lang="en-US" dirty="0"/>
              <a:t>Sander van de Velde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IoT Solution Architect at Atos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A73EBF9-3EFF-4FD8-86E6-71298FF0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94" y="555483"/>
            <a:ext cx="5010321" cy="28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7566159" y="3470901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9680387" y="4355285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34E1066-F3FB-4ABA-BEAA-54BBDBA558D5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A83F692-86C5-47F5-8C50-7A98B4C25C89}"/>
              </a:ext>
            </a:extLst>
          </p:cNvPr>
          <p:cNvSpPr/>
          <p:nvPr/>
        </p:nvSpPr>
        <p:spPr>
          <a:xfrm>
            <a:off x="6519183" y="3909511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equipment performance at scale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process inefficiencies 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 the health of equipment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supply chain and production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6464203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765608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894211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173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3536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842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6995587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8421162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8421162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6605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87631" y="422099"/>
            <a:ext cx="510816" cy="425680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6307631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7280110" y="925407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7071143" y="1437258"/>
            <a:ext cx="0" cy="115503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60E19902-A840-4260-AF45-3F9F95C4BAF4}"/>
              </a:ext>
            </a:extLst>
          </p:cNvPr>
          <p:cNvSpPr txBox="1">
            <a:spLocks/>
          </p:cNvSpPr>
          <p:nvPr/>
        </p:nvSpPr>
        <p:spPr>
          <a:xfrm>
            <a:off x="6141227" y="1950007"/>
            <a:ext cx="1023860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Real-time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6296417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6843039" y="55644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02371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7873423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8408831" y="1369522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8408831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>
                <a:solidFill>
                  <a:srgbClr val="5B9BD5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10190394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10457709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5449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10778041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10579706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10457709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10579706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10476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918424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6209107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6592661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10229815" y="480309"/>
            <a:ext cx="1805412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1CDC-9BD8-4F33-984E-601F152B1C9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30C9DB-A0B7-459C-9CF5-D32C98B7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272057"/>
            <a:ext cx="11143106" cy="403137"/>
          </a:xfrm>
        </p:spPr>
        <p:txBody>
          <a:bodyPr>
            <a:normAutofit/>
          </a:bodyPr>
          <a:lstStyle/>
          <a:p>
            <a:r>
              <a:rPr lang="en-US" dirty="0"/>
              <a:t>Azure Time Series Insights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28A817-F09E-48EF-B793-E7C4F9FD8E13}"/>
              </a:ext>
            </a:extLst>
          </p:cNvPr>
          <p:cNvSpPr/>
          <p:nvPr/>
        </p:nvSpPr>
        <p:spPr>
          <a:xfrm>
            <a:off x="455995" y="1139155"/>
            <a:ext cx="5558516" cy="52475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Multi-layered storage with warm and cold analytics support </a:t>
            </a:r>
            <a:r>
              <a:rPr lang="en-US" sz="1400" dirty="0">
                <a:ln w="3175">
                  <a:noFill/>
                </a:ln>
                <a:cs typeface="Segoe UI"/>
              </a:rPr>
              <a:t>allowing customers to store data on warm store for interactive analytics over short timespans and to cold store for operational intelligence over decades of historical data 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Data contextualization </a:t>
            </a:r>
            <a:r>
              <a:rPr lang="en-US" sz="1400" dirty="0">
                <a:ln w="3175">
                  <a:noFill/>
                </a:ln>
                <a:cs typeface="Segoe UI"/>
              </a:rPr>
              <a:t>allows customers to describe the domain and metadata associated with the derived and raw signals from assets and devices</a:t>
            </a:r>
            <a:endParaRPr lang="en-US" sz="1400" dirty="0">
              <a:ln w="3175">
                <a:noFill/>
              </a:ln>
              <a:latin typeface="Segoe UI"/>
              <a:cs typeface="Segoe UI"/>
            </a:endParaRP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Flexible data platform that allows customers to take data stored in open-source Apache Parquet </a:t>
            </a:r>
            <a:r>
              <a:rPr lang="en-US" sz="1400" dirty="0">
                <a:ln w="3175">
                  <a:noFill/>
                </a:ln>
                <a:cs typeface="Segoe UI"/>
              </a:rPr>
              <a:t>to other advanced data analytics solutions such as Spark, Databricks, machine learning, and AI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query APIs and user experience </a:t>
            </a:r>
            <a:r>
              <a:rPr lang="en-US" sz="1400" dirty="0">
                <a:ln w="3175">
                  <a:noFill/>
                </a:ln>
                <a:cs typeface="Segoe UI"/>
              </a:rPr>
              <a:t>to support signal reconstruction for missing data, reduction operations, discrete signal processing, scatter plots, and time shifting of time series signals for in-depth analysis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Enterprise-grade scale and performance </a:t>
            </a:r>
            <a:r>
              <a:rPr lang="en-US" sz="1400" dirty="0">
                <a:ln w="3175">
                  <a:noFill/>
                </a:ln>
                <a:cs typeface="Segoe UI"/>
              </a:rPr>
              <a:t>at all layers of the solution to support customers’ industrial IoT solution needs</a:t>
            </a:r>
          </a:p>
          <a:p>
            <a:pPr marL="174625" indent="-174625" defTabSz="913434">
              <a:spcBef>
                <a:spcPct val="0"/>
              </a:spcBef>
              <a:spcAft>
                <a:spcPts val="18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Rich extensibility through powerful connectors</a:t>
            </a:r>
            <a:r>
              <a:rPr lang="en-US" sz="1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cs typeface="Segoe UI"/>
              </a:rPr>
              <a:t> </a:t>
            </a:r>
            <a:r>
              <a:rPr lang="en-US" sz="1400" dirty="0">
                <a:ln w="3175">
                  <a:noFill/>
                </a:ln>
                <a:cs typeface="Segoe UI"/>
              </a:rPr>
              <a:t>enables customers to take their time series data and consume them with other business systems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5F7A5F-4B59-42F0-BBF0-805206293F2A}"/>
              </a:ext>
            </a:extLst>
          </p:cNvPr>
          <p:cNvGrpSpPr/>
          <p:nvPr/>
        </p:nvGrpSpPr>
        <p:grpSpPr>
          <a:xfrm>
            <a:off x="6911788" y="428563"/>
            <a:ext cx="4878005" cy="5993658"/>
            <a:chOff x="7730253" y="1135005"/>
            <a:chExt cx="3430806" cy="42154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D347EA-3729-490A-8865-EE8267A8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0253" y="1135005"/>
              <a:ext cx="3430806" cy="19316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48C270-1A5A-4F02-A47D-2AADF4CF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253" y="3429000"/>
              <a:ext cx="3430806" cy="1921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9C548EB-7A60-40D4-84A5-BD7A98B0AD07}"/>
              </a:ext>
            </a:extLst>
          </p:cNvPr>
          <p:cNvSpPr txBox="1">
            <a:spLocks/>
          </p:cNvSpPr>
          <p:nvPr/>
        </p:nvSpPr>
        <p:spPr>
          <a:xfrm>
            <a:off x="455994" y="786634"/>
            <a:ext cx="10354347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  <a:r>
              <a:rPr lang="en-US" sz="1600" spc="0" dirty="0">
                <a:solidFill>
                  <a:schemeClr val="accent1">
                    <a:lumMod val="75000"/>
                  </a:schemeClr>
                </a:solidFill>
              </a:rPr>
              <a:t>capabilities</a:t>
            </a:r>
            <a:r>
              <a:rPr lang="en-US" sz="1600" spc="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2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do you add insights?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43827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pPr marL="0" indent="0">
              <a:buNone/>
            </a:pPr>
            <a:r>
              <a:rPr lang="en-US" dirty="0"/>
              <a:t>I want to check for certain anomalies</a:t>
            </a:r>
          </a:p>
          <a:p>
            <a:pPr marL="0" indent="0">
              <a:buNone/>
            </a:pPr>
            <a:r>
              <a:rPr lang="en-US" dirty="0"/>
              <a:t>I want to see if I have a solid base for certain Enterprise reports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pPr marL="0" indent="0">
              <a:buNone/>
            </a:pPr>
            <a:r>
              <a:rPr lang="en-US" dirty="0"/>
              <a:t>Is there any telemetry coming in?</a:t>
            </a:r>
          </a:p>
          <a:p>
            <a:pPr marL="0" indent="0">
              <a:buNone/>
            </a:pPr>
            <a:r>
              <a:rPr lang="en-US" dirty="0"/>
              <a:t>What telemetry is currently arriving?</a:t>
            </a:r>
          </a:p>
          <a:p>
            <a:pPr marL="0" indent="0">
              <a:buNone/>
            </a:pPr>
            <a:r>
              <a:rPr lang="en-US" dirty="0"/>
              <a:t>Can I validate the telemetry for a possible issue? </a:t>
            </a:r>
          </a:p>
          <a:p>
            <a:pPr marL="0" indent="0">
              <a:buNone/>
            </a:pPr>
            <a:r>
              <a:rPr lang="en-US" dirty="0"/>
              <a:t>Can I compare flights over time?</a:t>
            </a:r>
          </a:p>
          <a:p>
            <a:pPr marL="0" indent="0">
              <a:buNone/>
            </a:pPr>
            <a:r>
              <a:rPr lang="en-US" dirty="0"/>
              <a:t>Can I look at all telemetry of  that one flight, 15 years ago?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178"/>
            <a:ext cx="10825843" cy="2609945"/>
          </a:xfrm>
        </p:spPr>
        <p:txBody>
          <a:bodyPr/>
          <a:lstStyle/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To monitor, analyze, and visualize your (industrial) IoT data at scale</a:t>
            </a:r>
          </a:p>
          <a:p>
            <a:r>
              <a:rPr lang="en-US" dirty="0"/>
              <a:t>Storing the incoming data for historical purposes</a:t>
            </a:r>
          </a:p>
          <a:p>
            <a:r>
              <a:rPr lang="en-US" dirty="0"/>
              <a:t>Visualizing using Charts, heatmaps, scatter maps, shifting time for comparison, added calculations</a:t>
            </a:r>
          </a:p>
          <a:p>
            <a:r>
              <a:rPr lang="en-US" dirty="0"/>
              <a:t>Ability to validate the quality of ingested data</a:t>
            </a:r>
          </a:p>
          <a:p>
            <a:r>
              <a:rPr lang="en-US" dirty="0"/>
              <a:t>Preliminary investigations to confirm suspicions</a:t>
            </a:r>
          </a:p>
          <a:p>
            <a:r>
              <a:rPr lang="en-US" dirty="0"/>
              <a:t>Basis alerts (</a:t>
            </a:r>
            <a:r>
              <a:rPr lang="en-US" dirty="0" err="1"/>
              <a:t>eg.</a:t>
            </a:r>
            <a:r>
              <a:rPr lang="en-US" dirty="0"/>
              <a:t> when no data is ingested anymore)</a:t>
            </a:r>
          </a:p>
          <a:p>
            <a:pPr marL="0" indent="0">
              <a:buNone/>
            </a:pPr>
            <a:r>
              <a:rPr lang="en-US" dirty="0"/>
              <a:t>and more…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… something like an Operational Historian in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We need an End-to-end analytics platform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708013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4" y="1135005"/>
            <a:ext cx="10506146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spc="0" dirty="0">
                <a:solidFill>
                  <a:srgbClr val="5B9BD5"/>
                </a:solidFill>
                <a:latin typeface="Calibri Light" panose="020F0302020204030204"/>
              </a:rPr>
              <a:t>A fully managed (platform as a service - PaaS) solution built for IoT  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1865489"/>
            <a:ext cx="2157662" cy="2080988"/>
            <a:chOff x="6492068" y="2126336"/>
            <a:chExt cx="2129268" cy="2080988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1783106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1844693"/>
            <a:ext cx="2460030" cy="2403405"/>
            <a:chOff x="699257" y="2105540"/>
            <a:chExt cx="2279757" cy="2403405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115416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Ingest, process, store, query, and visualize 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1840883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5B9BD5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4219818"/>
            <a:ext cx="11487393" cy="420681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 w="3175"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 and pay-as-you-go pricing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1DE620E5-A53C-430E-8DB4-D06A89234E9B}"/>
              </a:ext>
            </a:extLst>
          </p:cNvPr>
          <p:cNvSpPr/>
          <p:nvPr/>
        </p:nvSpPr>
        <p:spPr>
          <a:xfrm>
            <a:off x="378537" y="5136776"/>
            <a:ext cx="11487393" cy="844089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B9BD5"/>
                </a:gs>
                <a:gs pos="100000">
                  <a:srgbClr val="44546A"/>
                </a:gs>
              </a:gsLst>
              <a:lin ang="0" scaled="1"/>
              <a:tileRect/>
            </a:gra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Turn data into decisions with actionable real-time IoT insights </a:t>
            </a:r>
          </a:p>
        </p:txBody>
      </p:sp>
      <p:sp>
        <p:nvSpPr>
          <p:cNvPr id="384" name="Isosceles Triangle 383">
            <a:extLst>
              <a:ext uri="{FF2B5EF4-FFF2-40B4-BE49-F238E27FC236}">
                <a16:creationId xmlns:a16="http://schemas.microsoft.com/office/drawing/2014/main" id="{4F35342C-7E4C-49B2-B678-A28BF78D7781}"/>
              </a:ext>
            </a:extLst>
          </p:cNvPr>
          <p:cNvSpPr/>
          <p:nvPr/>
        </p:nvSpPr>
        <p:spPr bwMode="auto">
          <a:xfrm rot="10800000">
            <a:off x="5376580" y="4645841"/>
            <a:ext cx="1438835" cy="295835"/>
          </a:xfrm>
          <a:prstGeom prst="triangle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37592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1.666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4.81481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1898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01898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3198"/>
            </a:avLst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rgbClr val="0078D3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rgbClr val="50E6FF"/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rgbClr val="0078D3"/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rgbClr val="0078D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rgbClr val="0078D3"/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03441"/>
            <a:chOff x="4421200" y="2465275"/>
            <a:chExt cx="1634743" cy="2603441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12456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944A2F7-2272-4CD0-ACDA-4B1B5F983E56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78D3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260350" y="3535022"/>
            <a:ext cx="2540388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1E92D67-CC56-407B-A243-D1BA164C2749}"/>
              </a:ext>
            </a:extLst>
          </p:cNvPr>
          <p:cNvSpPr txBox="1">
            <a:spLocks/>
          </p:cNvSpPr>
          <p:nvPr/>
        </p:nvSpPr>
        <p:spPr>
          <a:xfrm>
            <a:off x="339688" y="1677915"/>
            <a:ext cx="2942113" cy="3309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why equipment requires extra maintenance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why inventory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 damaged</a:t>
            </a: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Researching why production declined on an assembly line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Chasing down a defect in the supply chain process</a:t>
            </a:r>
            <a:endParaRPr kumimoji="0" lang="en-US" sz="1600" b="0" i="0" u="none" strike="sng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7730591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722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3701823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6896135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683255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4238383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6285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751840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8771201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8966361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3861340" y="2211793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rgbClr val="5B9BD5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10317278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10580531" y="1786408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10435363" y="309069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10435363" y="409159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1494" y="3497308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664" y="2507791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1562" y="1220347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7934226" y="2533602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10517533" y="3444137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F6551-A21F-4D6F-B8D8-5AFF7D1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37" y="1312528"/>
            <a:ext cx="9321401" cy="471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BE55C-5436-4D60-9C99-BE74979A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78" y="640197"/>
            <a:ext cx="8212851" cy="403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18-A55F-48F6-8DD8-987C1C19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80" y="3934152"/>
            <a:ext cx="4519121" cy="21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3976734"/>
            <a:ext cx="4838272" cy="2747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1833</TotalTime>
  <Words>990</Words>
  <Application>Microsoft Office PowerPoint</Application>
  <PresentationFormat>Widescreen</PresentationFormat>
  <Paragraphs>187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Time Series Insights</vt:lpstr>
      <vt:lpstr>Airplane data is arriving at the IoT Hub, what now?</vt:lpstr>
      <vt:lpstr>We need an End-to-end analytics platform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PowerPoint Presentation</vt:lpstr>
      <vt:lpstr>Azure Time Series Insights 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19</cp:revision>
  <dcterms:created xsi:type="dcterms:W3CDTF">2021-10-18T09:16:16Z</dcterms:created>
  <dcterms:modified xsi:type="dcterms:W3CDTF">2021-10-22T22:08:24Z</dcterms:modified>
</cp:coreProperties>
</file>